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Layouts/slideLayout2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customXml/itemProps1.xml" ContentType="application/vnd.openxmlformats-officedocument.customXmlProperti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6"/>
  </p:notesMasterIdLst>
  <p:handoutMasterIdLst>
    <p:handoutMasterId r:id="rId7"/>
  </p:handoutMasterIdLst>
  <p:sldIdLst>
    <p:sldId id="1111" r:id="rId5"/>
  </p:sldIdLst>
  <p:sldSz cx="14630400" cy="8229600"/>
  <p:notesSz cx="6881813" cy="9296400"/>
  <p:embeddedFontLst>
    <p:embeddedFont>
      <p:font typeface="Calibri" panose="020F0502020204030204" pitchFamily="34" charset="0"/>
      <p:regular r:id="rId8"/>
      <p:bold r:id="rId9"/>
      <p:italic r:id="rId10"/>
      <p:boldItalic r:id="rId11"/>
    </p:embeddedFont>
    <p:embeddedFont>
      <p:font typeface="Segoe UI" panose="020B0502040204020203" pitchFamily="34" charset="0"/>
      <p:regular r:id="rId12"/>
      <p:bold r:id="rId13"/>
      <p:italic r:id="rId14"/>
      <p:boldItalic r:id="rId15"/>
    </p:embeddedFont>
    <p:embeddedFont>
      <p:font typeface="Segoe UI Light" panose="020B0502040204020203" pitchFamily="34" charset="0"/>
      <p:regular r:id="rId16"/>
      <p:italic r:id="rId17"/>
    </p:embeddedFont>
    <p:embeddedFont>
      <p:font typeface="Segoe UI Semilight" panose="020B0402040204020203" pitchFamily="34" charset="0"/>
      <p:regular r:id="rId18"/>
      <p:italic r:id="rId19"/>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A9"/>
    <a:srgbClr val="004E59"/>
    <a:srgbClr val="2395CD"/>
    <a:srgbClr val="026373"/>
    <a:srgbClr val="235A5F"/>
    <a:srgbClr val="006580"/>
    <a:srgbClr val="595959"/>
    <a:srgbClr val="F2F2F2"/>
    <a:srgbClr val="007F80"/>
    <a:srgbClr val="ACB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A9072-1A5B-E740-8F66-058CBBF9853A}" v="1" dt="2020-12-17T20:05:38.082"/>
    <p1510:client id="{945AF205-0FC2-4D7B-A348-2A3A26225328}" v="6" dt="2020-12-04T04:38:33.2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47" autoAdjust="0"/>
    <p:restoredTop sz="94345" autoAdjust="0"/>
  </p:normalViewPr>
  <p:slideViewPr>
    <p:cSldViewPr snapToGrid="0">
      <p:cViewPr varScale="1">
        <p:scale>
          <a:sx n="96" d="100"/>
          <a:sy n="96" d="100"/>
        </p:scale>
        <p:origin x="192" y="2096"/>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customXml" Target="../customXml/item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12/17/20</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12/17/20</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12/17/20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12/17/20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12/17/20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12/17/20</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12/17/20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12/17/20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12/17/20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12/17/20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12/17/20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12/17/20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12/17/20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12/17/20</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CE00-DBB2-41BB-8766-14D2DB07B1E1}"/>
              </a:ext>
            </a:extLst>
          </p:cNvPr>
          <p:cNvSpPr>
            <a:spLocks noGrp="1"/>
          </p:cNvSpPr>
          <p:nvPr>
            <p:ph type="title"/>
          </p:nvPr>
        </p:nvSpPr>
        <p:spPr/>
        <p:txBody>
          <a:bodyPr>
            <a:normAutofit/>
          </a:bodyPr>
          <a:lstStyle/>
          <a:p>
            <a:r>
              <a:rPr lang="en-US" sz="3600" dirty="0"/>
              <a:t>MacDonald-Miller – Zendesk Optimization</a:t>
            </a:r>
          </a:p>
        </p:txBody>
      </p:sp>
      <p:sp>
        <p:nvSpPr>
          <p:cNvPr id="5" name="Rectangle 4">
            <a:extLst>
              <a:ext uri="{FF2B5EF4-FFF2-40B4-BE49-F238E27FC236}">
                <a16:creationId xmlns:a16="http://schemas.microsoft.com/office/drawing/2014/main" id="{92151E7E-EE34-4643-B5C7-9E353C625BA6}"/>
              </a:ext>
            </a:extLst>
          </p:cNvPr>
          <p:cNvSpPr/>
          <p:nvPr/>
        </p:nvSpPr>
        <p:spPr>
          <a:xfrm>
            <a:off x="365221" y="1298506"/>
            <a:ext cx="14009998" cy="1354217"/>
          </a:xfrm>
          <a:prstGeom prst="rect">
            <a:avLst/>
          </a:prstGeom>
        </p:spPr>
        <p:txBody>
          <a:bodyPr wrap="square">
            <a:spAutoFit/>
          </a:bodyPr>
          <a:lstStyle/>
          <a:p>
            <a:pPr lvl="0">
              <a:lnSpc>
                <a:spcPct val="110000"/>
              </a:lnSpc>
            </a:pPr>
            <a:r>
              <a:rPr lang="en-US" sz="2000" dirty="0">
                <a:solidFill>
                  <a:srgbClr val="F75714"/>
                </a:solidFill>
                <a:ea typeface="MS Mincho" panose="02020609040205080304" pitchFamily="49" charset="-128"/>
                <a:cs typeface="Segoe UI Light" panose="020B0502040204020203" pitchFamily="34" charset="0"/>
              </a:rPr>
              <a:t>Client</a:t>
            </a:r>
            <a:r>
              <a:rPr lang="en-US" sz="2000" dirty="0">
                <a:solidFill>
                  <a:srgbClr val="3B3838"/>
                </a:solidFill>
                <a:cs typeface="Segoe UI Light" panose="020B0502040204020203" pitchFamily="34" charset="0"/>
              </a:rPr>
              <a:t> </a:t>
            </a:r>
            <a:r>
              <a:rPr lang="en-US" sz="2000" dirty="0">
                <a:solidFill>
                  <a:srgbClr val="F75714"/>
                </a:solidFill>
                <a:ea typeface="MS Mincho" panose="02020609040205080304" pitchFamily="49" charset="-128"/>
                <a:cs typeface="Segoe UI Light" panose="020B0502040204020203" pitchFamily="34" charset="0"/>
              </a:rPr>
              <a:t>Need</a:t>
            </a:r>
          </a:p>
          <a:p>
            <a:r>
              <a:rPr lang="en-US" sz="2000" dirty="0">
                <a:solidFill>
                  <a:srgbClr val="2B2B2B"/>
                </a:solidFill>
                <a:ea typeface="MS Mincho" panose="02020609040205080304" pitchFamily="49" charset="-128"/>
                <a:cs typeface="Segoe UI" panose="020B0502040204020203" pitchFamily="34" charset="0"/>
              </a:rPr>
              <a:t>MacDonald-Miller Facility Solutions is a full-service, design-build, mechanical contractor in the Pacific Northwest. The MacDonald-Miller team wanted to optimize Zendesk, their customer support platform to gain deeper analytics and reporting to support team workload, perfect their customer experience, identify trends etc.</a:t>
            </a:r>
          </a:p>
        </p:txBody>
      </p:sp>
      <p:pic>
        <p:nvPicPr>
          <p:cNvPr id="4" name="Picture 2">
            <a:extLst>
              <a:ext uri="{FF2B5EF4-FFF2-40B4-BE49-F238E27FC236}">
                <a16:creationId xmlns:a16="http://schemas.microsoft.com/office/drawing/2014/main" id="{A9A7A222-C183-4DCC-B7E5-5226AC82C4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12675845" y="124693"/>
            <a:ext cx="1497355" cy="9393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E40670D-14D5-4E45-A6AB-4061C8943807}"/>
              </a:ext>
            </a:extLst>
          </p:cNvPr>
          <p:cNvSpPr/>
          <p:nvPr/>
        </p:nvSpPr>
        <p:spPr>
          <a:xfrm>
            <a:off x="365221" y="2875200"/>
            <a:ext cx="10350441" cy="4154984"/>
          </a:xfrm>
          <a:prstGeom prst="rect">
            <a:avLst/>
          </a:prstGeom>
        </p:spPr>
        <p:txBody>
          <a:bodyPr wrap="square">
            <a:spAutoFit/>
          </a:bodyPr>
          <a:lstStyle/>
          <a:p>
            <a:pPr>
              <a:lnSpc>
                <a:spcPct val="120000"/>
              </a:lnSpc>
            </a:pPr>
            <a:r>
              <a:rPr lang="en-US" sz="2000" dirty="0">
                <a:solidFill>
                  <a:srgbClr val="F75714"/>
                </a:solidFill>
                <a:ea typeface="MS Mincho" panose="02020609040205080304" pitchFamily="49" charset="-128"/>
                <a:cs typeface="Segoe UI Light" panose="020B0502040204020203" pitchFamily="34" charset="0"/>
              </a:rPr>
              <a:t>What We Did</a:t>
            </a:r>
            <a:r>
              <a:rPr lang="en-US" sz="2000" dirty="0">
                <a:solidFill>
                  <a:srgbClr val="2B2B2B"/>
                </a:solidFill>
                <a:ea typeface="MS Mincho" panose="02020609040205080304" pitchFamily="49" charset="-128"/>
                <a:cs typeface="Segoe UI" panose="020B0502040204020203" pitchFamily="34" charset="0"/>
              </a:rPr>
              <a:t> </a:t>
            </a:r>
          </a:p>
          <a:p>
            <a:r>
              <a:rPr lang="en-US" sz="2000" dirty="0"/>
              <a:t>Affirma performed an audit and provided recommendations on features not being leveraged as well as what types of metrics and KPIs </a:t>
            </a:r>
            <a:r>
              <a:rPr lang="en-US" sz="2000" dirty="0" err="1"/>
              <a:t>MacMiller</a:t>
            </a:r>
            <a:r>
              <a:rPr lang="en-US" sz="2000" dirty="0"/>
              <a:t> should measure. Then, created new fields to categorize Zendesk support tickets and enable further information collection. Next, Affirma utilized custom reporting and tracking information to improve data collection and tailor insights for agents on the team. </a:t>
            </a:r>
          </a:p>
          <a:p>
            <a:endParaRPr lang="en-US" sz="2000" dirty="0"/>
          </a:p>
          <a:p>
            <a:r>
              <a:rPr lang="en-US" sz="2000" dirty="0">
                <a:solidFill>
                  <a:srgbClr val="F75714"/>
                </a:solidFill>
                <a:ea typeface="MS Mincho" panose="02020609040205080304" pitchFamily="49" charset="-128"/>
                <a:cs typeface="Segoe UI Light" panose="020B0502040204020203" pitchFamily="34" charset="0"/>
              </a:rPr>
              <a:t>Results</a:t>
            </a:r>
            <a:endParaRPr lang="en-US" sz="2000" dirty="0">
              <a:solidFill>
                <a:srgbClr val="2B2B2B"/>
              </a:solidFill>
              <a:ea typeface="MS Mincho" panose="02020609040205080304" pitchFamily="49" charset="-128"/>
              <a:cs typeface="Segoe UI" panose="020B0502040204020203" pitchFamily="34" charset="0"/>
            </a:endParaRPr>
          </a:p>
          <a:p>
            <a:r>
              <a:rPr lang="en-US" sz="2000" dirty="0"/>
              <a:t>Team members </a:t>
            </a:r>
            <a:r>
              <a:rPr lang="en-US" sz="2000"/>
              <a:t>are now able </a:t>
            </a:r>
            <a:r>
              <a:rPr lang="en-US" sz="2000" dirty="0"/>
              <a:t>to more easily see all areas of </a:t>
            </a:r>
            <a:r>
              <a:rPr lang="en-US" sz="2000"/>
              <a:t>ticket management, </a:t>
            </a:r>
            <a:r>
              <a:rPr lang="en-US" sz="2000" dirty="0"/>
              <a:t>including response times, top performing agents, ticket topic category and trends. Furthermore, the team was able to drive increased accountability and efficiency when managing customer queries. With reoccurring issues, the team was able to act quickly and offer public facing articles to help guide customers and mitigate timely concerns. </a:t>
            </a:r>
          </a:p>
        </p:txBody>
      </p:sp>
      <p:pic>
        <p:nvPicPr>
          <p:cNvPr id="6" name="Picture 5" descr="A screenshot of a cell phone&#10;&#10;Description automatically generated">
            <a:extLst>
              <a:ext uri="{FF2B5EF4-FFF2-40B4-BE49-F238E27FC236}">
                <a16:creationId xmlns:a16="http://schemas.microsoft.com/office/drawing/2014/main" id="{F524689B-3A4F-43A9-A5F0-4BF60523B781}"/>
              </a:ext>
            </a:extLst>
          </p:cNvPr>
          <p:cNvPicPr>
            <a:picLocks noChangeAspect="1"/>
          </p:cNvPicPr>
          <p:nvPr/>
        </p:nvPicPr>
        <p:blipFill rotWithShape="1">
          <a:blip r:embed="rId3">
            <a:extLst>
              <a:ext uri="{28A0092B-C50C-407E-A947-70E740481C1C}">
                <a14:useLocalDpi xmlns:a14="http://schemas.microsoft.com/office/drawing/2010/main" val="0"/>
              </a:ext>
            </a:extLst>
          </a:blip>
          <a:srcRect r="59721" b="50000"/>
          <a:stretch/>
        </p:blipFill>
        <p:spPr>
          <a:xfrm>
            <a:off x="10715662" y="3312991"/>
            <a:ext cx="3914738" cy="2928238"/>
          </a:xfrm>
          <a:prstGeom prst="rect">
            <a:avLst/>
          </a:prstGeom>
        </p:spPr>
      </p:pic>
      <p:sp>
        <p:nvSpPr>
          <p:cNvPr id="8" name="TextBox 7">
            <a:extLst>
              <a:ext uri="{FF2B5EF4-FFF2-40B4-BE49-F238E27FC236}">
                <a16:creationId xmlns:a16="http://schemas.microsoft.com/office/drawing/2014/main" id="{DB2F23A0-EC4D-4F39-86D0-0FDCAFB02A1D}"/>
              </a:ext>
            </a:extLst>
          </p:cNvPr>
          <p:cNvSpPr txBox="1"/>
          <p:nvPr/>
        </p:nvSpPr>
        <p:spPr>
          <a:xfrm>
            <a:off x="365221" y="6901498"/>
            <a:ext cx="12425745" cy="1015663"/>
          </a:xfrm>
          <a:prstGeom prst="rect">
            <a:avLst/>
          </a:prstGeom>
          <a:noFill/>
        </p:spPr>
        <p:txBody>
          <a:bodyPr wrap="square" rtlCol="0">
            <a:spAutoFit/>
          </a:bodyPr>
          <a:lstStyle/>
          <a:p>
            <a:endParaRPr lang="en-US" sz="2000" dirty="0"/>
          </a:p>
          <a:p>
            <a:r>
              <a:rPr lang="en-US" sz="2000" i="1" dirty="0">
                <a:solidFill>
                  <a:srgbClr val="0096A9"/>
                </a:solidFill>
              </a:rPr>
              <a:t>"Affirma did a great job optimizing our </a:t>
            </a:r>
            <a:r>
              <a:rPr lang="en-US" sz="2000" i="1" dirty="0" err="1">
                <a:solidFill>
                  <a:srgbClr val="0096A9"/>
                </a:solidFill>
              </a:rPr>
              <a:t>ZenDesk</a:t>
            </a:r>
            <a:r>
              <a:rPr lang="en-US" sz="2000" i="1" dirty="0">
                <a:solidFill>
                  <a:srgbClr val="0096A9"/>
                </a:solidFill>
              </a:rPr>
              <a:t> platform. We now have custom reports and dashboards for better tracking, accountability and overall data to improve customer support." - </a:t>
            </a:r>
            <a:r>
              <a:rPr lang="en-US" sz="2000" dirty="0">
                <a:solidFill>
                  <a:srgbClr val="0096A9"/>
                </a:solidFill>
              </a:rPr>
              <a:t>Seth Henderson, IT Director</a:t>
            </a:r>
            <a:endParaRPr lang="en-US" dirty="0">
              <a:solidFill>
                <a:srgbClr val="0096A9"/>
              </a:solidFill>
            </a:endParaRPr>
          </a:p>
        </p:txBody>
      </p:sp>
    </p:spTree>
    <p:extLst>
      <p:ext uri="{BB962C8B-B14F-4D97-AF65-F5344CB8AC3E}">
        <p14:creationId xmlns:p14="http://schemas.microsoft.com/office/powerpoint/2010/main" val="1311558966"/>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Data and Analytics</Value>
    </BusinessUnit>
    <Solutions xmlns="f0ee8362-fa7e-4bc9-ab88-7dcfb17cb19b">
      <Value>Data Analytics</Value>
    </Solutions>
    <Industries xmlns="f0ee8362-fa7e-4bc9-ab88-7dcfb17cb19b">
      <Value>Construction</Value>
      <Value>Real Estate</Value>
    </Industries>
    <Notes0 xmlns="f0ee8362-fa7e-4bc9-ab88-7dcfb17cb19b" xsi:nil="true"/>
    <Named_x0020_Account xmlns="f0ee8362-fa7e-4bc9-ab88-7dcfb17cb19b" xsi:nil="true"/>
    <PlatTech xmlns="f0ee8362-fa7e-4bc9-ab88-7dcfb17cb19b">
      <Value>Zendesk</Value>
    </PlatTech>
    <ProjectCompletionDate xmlns="f0ee8362-fa7e-4bc9-ab88-7dcfb17cb19b" xsi:nil="true"/>
    <ApprovedByClient xmlns="f0ee8362-fa7e-4bc9-ab88-7dcfb17cb19b">false</ApprovedByClient>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2.xml><?xml version="1.0" encoding="utf-8"?>
<ds:datastoreItem xmlns:ds="http://schemas.openxmlformats.org/officeDocument/2006/customXml" ds:itemID="{44242C9C-931B-4E23-8FA5-A5E700C8EC18}"/>
</file>

<file path=customXml/itemProps3.xml><?xml version="1.0" encoding="utf-8"?>
<ds:datastoreItem xmlns:ds="http://schemas.openxmlformats.org/officeDocument/2006/customXml" ds:itemID="{2A94E4A4-1B32-4A3C-847A-E2AB390C5201}">
  <ds:schemaRefs>
    <ds:schemaRef ds:uri="88b7377a-5542-47ba-a278-cca8a69012bf"/>
    <ds:schemaRef ds:uri="b35e65a8-de2d-423e-a612-b291bc7aef4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4C055E7F-3AC1-4946-9AA8-C83090BE4C6E}"/>
</file>

<file path=docProps/app.xml><?xml version="1.0" encoding="utf-8"?>
<Properties xmlns="http://schemas.openxmlformats.org/officeDocument/2006/extended-properties" xmlns:vt="http://schemas.openxmlformats.org/officeDocument/2006/docPropsVTypes">
  <Template/>
  <TotalTime>58690</TotalTime>
  <Words>229</Words>
  <Application>Microsoft Macintosh PowerPoint</Application>
  <PresentationFormat>Custom</PresentationFormat>
  <Paragraphs>10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Segoe UI Light</vt:lpstr>
      <vt:lpstr>Calibri</vt:lpstr>
      <vt:lpstr>Segoe UI Semilight</vt:lpstr>
      <vt:lpstr>Segoe UI</vt:lpstr>
      <vt:lpstr>Arial</vt:lpstr>
      <vt:lpstr>Custom Design</vt:lpstr>
      <vt:lpstr>MacDonald-Miller – Zendesk Optimization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Naked Dev case study</dc:title>
  <dc:creator>Nory Kotrasa</dc:creator>
  <cp:lastModifiedBy>Ryan Hoffman</cp:lastModifiedBy>
  <cp:revision>2866</cp:revision>
  <cp:lastPrinted>2016-10-17T19:50:15Z</cp:lastPrinted>
  <dcterms:created xsi:type="dcterms:W3CDTF">2013-12-05T17:26:23Z</dcterms:created>
  <dcterms:modified xsi:type="dcterms:W3CDTF">2020-12-17T20:05:38Z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Business Unit">
    <vt:lpwstr/>
  </property>
  <property fmtid="{D5CDD505-2E9C-101B-9397-08002B2CF9AE}" pid="12" name="Industry">
    <vt:lpwstr/>
  </property>
  <property fmtid="{D5CDD505-2E9C-101B-9397-08002B2CF9AE}" pid="13" name="Service_x0020_Offering">
    <vt:lpwstr/>
  </property>
  <property fmtid="{D5CDD505-2E9C-101B-9397-08002B2CF9AE}" pid="14" name="_ExtendedDescription">
    <vt:lpwstr/>
  </property>
  <property fmtid="{D5CDD505-2E9C-101B-9397-08002B2CF9AE}" pid="15" name="Service Offering">
    <vt:lpwstr/>
  </property>
  <property fmtid="{D5CDD505-2E9C-101B-9397-08002B2CF9AE}" pid="16" name="Category">
    <vt:lpwstr>6;#Case Study|8faa0ad1-25f0-4f56-8e38-f60e20c455d6</vt:lpwstr>
  </property>
  <property fmtid="{D5CDD505-2E9C-101B-9397-08002B2CF9AE}" pid="17" name="Business_x0020_Unit">
    <vt:lpwstr/>
  </property>
  <property fmtid="{D5CDD505-2E9C-101B-9397-08002B2CF9AE}" pid="18" name="Order">
    <vt:r8>54000</vt:r8>
  </property>
  <property fmtid="{D5CDD505-2E9C-101B-9397-08002B2CF9AE}" pid="19" name="SO">
    <vt:lpwstr>20;#</vt:lpwstr>
  </property>
  <property fmtid="{D5CDD505-2E9C-101B-9397-08002B2CF9AE}" pid="20" name="xd_Signature">
    <vt:bool>false</vt:bool>
  </property>
  <property fmtid="{D5CDD505-2E9C-101B-9397-08002B2CF9AE}" pid="21" name="xd_ProgID">
    <vt:lpwstr/>
  </property>
  <property fmtid="{D5CDD505-2E9C-101B-9397-08002B2CF9AE}" pid="22" name="_SourceUrl">
    <vt:lpwstr/>
  </property>
  <property fmtid="{D5CDD505-2E9C-101B-9397-08002B2CF9AE}" pid="23" name="_SharedFileIndex">
    <vt:lpwstr/>
  </property>
  <property fmtid="{D5CDD505-2E9C-101B-9397-08002B2CF9AE}" pid="24" name="ComplianceAssetId">
    <vt:lpwstr/>
  </property>
  <property fmtid="{D5CDD505-2E9C-101B-9397-08002B2CF9AE}" pid="25" name="TemplateUrl">
    <vt:lpwstr/>
  </property>
  <property fmtid="{D5CDD505-2E9C-101B-9397-08002B2CF9AE}" pid="26" name="TriggerFlowInfo">
    <vt:lpwstr/>
  </property>
</Properties>
</file>